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94" r:id="rId2"/>
    <p:sldId id="295" r:id="rId3"/>
    <p:sldId id="291" r:id="rId4"/>
    <p:sldId id="292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E523A4-0F65-4A95-B558-95F3F8CFADB4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040574-85B1-40D4-947D-28D1E44AEC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9635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8F6EAC-5252-441D-8A9A-80FBE8097C3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46382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8F6EAC-5252-441D-8A9A-80FBE8097C3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52891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8F6EAC-5252-441D-8A9A-80FBE8097C3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43016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8F6EAC-5252-441D-8A9A-80FBE8097C3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6741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F88DA-E601-4DC9-8127-C3810BE80F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CF055C-8328-4A93-A8C0-707A17041E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86C581-E60C-44F8-9085-B30303F2D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514D3-13F3-4734-ADB6-BC63AF0E6542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993FE9-49EB-4028-B677-670737205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F62852-077C-449D-8776-9FA4FCFDF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28593-72B6-4847-A2D6-0FB2F77BFA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992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F91CCB-263F-4A1E-938E-5C981675D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F646CE-F945-4EEE-BBFE-4B41B155C4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406382-713C-4A3E-87F0-6F236CAAB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514D3-13F3-4734-ADB6-BC63AF0E6542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8ADA64-BF49-432C-BD82-53FDECF15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DFFF2A-8F7B-463D-B280-BE5302ADD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28593-72B6-4847-A2D6-0FB2F77BFA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5447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351D90A-F8F0-467B-8B5C-613D45F0BF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16242D-7EAC-430F-9C3F-DC4E851DCC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EDDC26-4538-4FA0-AED8-C9E9B9B00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514D3-13F3-4734-ADB6-BC63AF0E6542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26005C-B936-4805-97BE-8DF3180EF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A09961-6110-4E3C-84CD-4C5C76B66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28593-72B6-4847-A2D6-0FB2F77BFA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6369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200277-4244-43B4-A8C5-FB74F6B50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5C8BF4-A707-4D89-8F2F-2C9C31E3B5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A67FD9-9094-43B2-B371-9883E7360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514D3-13F3-4734-ADB6-BC63AF0E6542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5735F9-B3F6-4812-A4A0-198AEDFF0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451761-784C-4BDE-8764-006B08316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28593-72B6-4847-A2D6-0FB2F77BFA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114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DED04E-3E5F-4C5E-B3F0-0D2C8DBDC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FAEA08-5929-4675-BE44-2066CADF16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092096-81F0-4425-A2A7-35CFE35FF3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514D3-13F3-4734-ADB6-BC63AF0E6542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82A5D0-3A69-4999-9693-CAC43348F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1F1F92-5868-45B8-A169-7D85FB59A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28593-72B6-4847-A2D6-0FB2F77BFA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5528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FD336-4C2C-4BEC-9C92-91FF9FD96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AD3401-4A79-49F3-9EA5-8CCDEF8119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2D59CE-4ACB-4192-ADDA-5D6029993C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F9EE5D-4E02-401C-B36C-8E4090B0E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514D3-13F3-4734-ADB6-BC63AF0E6542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2BD564-12EB-4AA8-8043-5CCECC6C4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C97C32-6338-4F62-BC30-7B0E68DCC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28593-72B6-4847-A2D6-0FB2F77BFA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8192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C75A83-5A49-4F9D-923F-E90702B43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4B4A20-23CA-4F99-9423-242A758CC5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60F52E-4258-4658-AA7C-D7E4B41002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5678E6-17C3-4B9F-9E93-931AE3E0AB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C395EA-1C8B-4225-94EE-5B8D146694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7A7CFF-C84C-4AFB-8BA3-795A0527F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514D3-13F3-4734-ADB6-BC63AF0E6542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55AAB2-5647-4114-AC08-3BB53E727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5429BB9-2F61-4986-AB2B-C3CF18129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28593-72B6-4847-A2D6-0FB2F77BFA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3110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652B9-D590-48F9-A377-ECC18858F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C31A17D-F790-494B-B33B-6241CCE2DA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514D3-13F3-4734-ADB6-BC63AF0E6542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06F2B8-BFCD-418B-86A9-3EF9CC423C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60ECBA-C4D7-46EF-9B39-00AA0A1EF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28593-72B6-4847-A2D6-0FB2F77BFA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8166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E5A3058-12C1-4112-B725-A90CDF0CED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514D3-13F3-4734-ADB6-BC63AF0E6542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6D94D0-B940-4D01-816A-81F6EC282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FD68AA-B26A-4E6E-B752-E094043D7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28593-72B6-4847-A2D6-0FB2F77BFA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7307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0E288-A9DD-4FE3-A228-429765ADC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C6809E-2FDF-4190-8085-FC5225289F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C5D0CC-EEEC-4B28-9738-00B882017D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3B6B15-1B93-4F28-94F8-54B779A31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514D3-13F3-4734-ADB6-BC63AF0E6542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693B93-D9A7-4BDC-B124-48D27E0A4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9B4E75-9884-4890-96FF-AA4F56C9E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28593-72B6-4847-A2D6-0FB2F77BFA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7078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B717ED-6386-455D-B38E-4F2D5B6C3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391122E-64A0-47D8-A297-280B178D23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EAE28A-24D4-4E8E-8660-AC2482BC8A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E59A6C-0351-4E38-962A-0CE1712222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514D3-13F3-4734-ADB6-BC63AF0E6542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E3E5FB-7627-439B-935B-F47EA5E49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EBFD51-00AC-4A08-B27D-4C66FF982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28593-72B6-4847-A2D6-0FB2F77BFA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356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97BBFF1-F963-4C22-B815-7F90151CC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CEF7C6-1253-4F5F-9355-8B5E70045D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B2FC46-B0D4-488A-9CCC-6EA9B58683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B514D3-13F3-4734-ADB6-BC63AF0E6542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1FEBAE-09DA-4C85-8435-F166F22ECC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DFFB39-47CC-4BCD-A3F1-6117F17643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228593-72B6-4847-A2D6-0FB2F77BFA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1304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3012" y="1019175"/>
            <a:ext cx="11623936" cy="5702472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800" dirty="0">
                <a:solidFill>
                  <a:schemeClr val="tx1"/>
                </a:solidFill>
              </a:rPr>
              <a:t>4. For this question, you need to refer to the whole of </a:t>
            </a:r>
            <a:r>
              <a:rPr lang="en-US" sz="2800" b="1" dirty="0">
                <a:solidFill>
                  <a:schemeClr val="tx1"/>
                </a:solidFill>
              </a:rPr>
              <a:t>Source A</a:t>
            </a:r>
            <a:r>
              <a:rPr lang="en-US" sz="2800" dirty="0">
                <a:solidFill>
                  <a:schemeClr val="tx1"/>
                </a:solidFill>
              </a:rPr>
              <a:t>, together with the </a:t>
            </a:r>
            <a:r>
              <a:rPr lang="en-US" sz="2800" b="1" dirty="0">
                <a:solidFill>
                  <a:schemeClr val="tx1"/>
                </a:solidFill>
              </a:rPr>
              <a:t>whole of Source B</a:t>
            </a:r>
            <a:r>
              <a:rPr lang="en-US" sz="2800" dirty="0">
                <a:solidFill>
                  <a:schemeClr val="tx1"/>
                </a:solidFill>
              </a:rPr>
              <a:t>.</a:t>
            </a:r>
          </a:p>
          <a:p>
            <a:endParaRPr lang="en-US" sz="2800" dirty="0">
              <a:solidFill>
                <a:schemeClr val="tx1"/>
              </a:solidFill>
            </a:endParaRPr>
          </a:p>
          <a:p>
            <a:r>
              <a:rPr lang="en-US" sz="2800" dirty="0">
                <a:solidFill>
                  <a:schemeClr val="tx1"/>
                </a:solidFill>
              </a:rPr>
              <a:t>	Compare how the writers convey their different perspectives on Justin 	Bieber.</a:t>
            </a:r>
            <a:r>
              <a:rPr lang="en-US" sz="2800" b="1" dirty="0">
                <a:solidFill>
                  <a:schemeClr val="tx1"/>
                </a:solidFill>
              </a:rPr>
              <a:t>			</a:t>
            </a:r>
            <a:endParaRPr lang="en-US" sz="2800" dirty="0">
              <a:solidFill>
                <a:schemeClr val="tx1"/>
              </a:solidFill>
            </a:endParaRPr>
          </a:p>
          <a:p>
            <a:endParaRPr lang="en-US" sz="2800" dirty="0">
              <a:solidFill>
                <a:schemeClr val="tx1"/>
              </a:solidFill>
            </a:endParaRPr>
          </a:p>
          <a:p>
            <a:r>
              <a:rPr lang="en-US" sz="2800" dirty="0">
                <a:solidFill>
                  <a:schemeClr val="tx1"/>
                </a:solidFill>
              </a:rPr>
              <a:t>	In your answer, you could: 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consider their different perspectives on the disasters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Compare the methods the writers use to convey their different perspectives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support your response with references to both texts.</a:t>
            </a:r>
          </a:p>
          <a:p>
            <a:pPr lvl="2"/>
            <a:r>
              <a:rPr lang="en-US" sz="2800" dirty="0">
                <a:solidFill>
                  <a:schemeClr val="tx1"/>
                </a:solidFill>
              </a:rPr>
              <a:t>									</a:t>
            </a:r>
            <a:r>
              <a:rPr lang="en-US" sz="2800" b="1" dirty="0">
                <a:solidFill>
                  <a:schemeClr val="tx1"/>
                </a:solidFill>
              </a:rPr>
              <a:t>[16 marks]</a:t>
            </a:r>
          </a:p>
          <a:p>
            <a:endParaRPr lang="en-US" sz="2800" b="1" dirty="0">
              <a:solidFill>
                <a:schemeClr val="tx1"/>
              </a:solidFill>
            </a:endParaRPr>
          </a:p>
          <a:p>
            <a:r>
              <a:rPr lang="en-US" sz="2800" b="1" dirty="0">
                <a:solidFill>
                  <a:schemeClr val="tx1"/>
                </a:solidFill>
              </a:rPr>
              <a:t>	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tx1"/>
                </a:solidFill>
              </a:rPr>
              <a:t>		</a:t>
            </a:r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63012" y="224335"/>
            <a:ext cx="11623936" cy="709116"/>
          </a:xfrm>
          <a:prstGeom prst="rect">
            <a:avLst/>
          </a:prstGeom>
          <a:solidFill>
            <a:srgbClr val="F5B9E8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i="1" dirty="0"/>
              <a:t>Planning Question 4 – imagine two articles on Bieber</a:t>
            </a:r>
            <a:endParaRPr lang="en-GB" b="1" dirty="0"/>
          </a:p>
        </p:txBody>
      </p:sp>
      <p:sp>
        <p:nvSpPr>
          <p:cNvPr id="2" name="Rectangle 1"/>
          <p:cNvSpPr/>
          <p:nvPr/>
        </p:nvSpPr>
        <p:spPr>
          <a:xfrm>
            <a:off x="6813755" y="2271252"/>
            <a:ext cx="3229897" cy="6194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3097162" y="4535609"/>
            <a:ext cx="4173793" cy="40510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6076335" y="5823873"/>
            <a:ext cx="2389239" cy="761763"/>
          </a:xfrm>
          <a:prstGeom prst="rect">
            <a:avLst/>
          </a:prstGeom>
          <a:solidFill>
            <a:srgbClr val="F5B9E8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Language Features and Structural Techniques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6074980" y="4940711"/>
            <a:ext cx="222581" cy="87015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01367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3012" y="1019175"/>
            <a:ext cx="11623936" cy="5702472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800" b="1" dirty="0">
                <a:solidFill>
                  <a:schemeClr val="tx1"/>
                </a:solidFill>
              </a:rPr>
              <a:t>Break down the topic where you can:</a:t>
            </a:r>
          </a:p>
          <a:p>
            <a:endParaRPr lang="en-US" sz="2800" b="1" dirty="0">
              <a:solidFill>
                <a:schemeClr val="tx1"/>
              </a:solidFill>
            </a:endParaRPr>
          </a:p>
          <a:p>
            <a:endParaRPr lang="en-US" sz="2800" b="1" dirty="0">
              <a:solidFill>
                <a:schemeClr val="tx1"/>
              </a:solidFill>
            </a:endParaRPr>
          </a:p>
          <a:p>
            <a:endParaRPr lang="en-US" sz="2800" b="1" dirty="0">
              <a:solidFill>
                <a:schemeClr val="tx1"/>
              </a:solidFill>
            </a:endParaRPr>
          </a:p>
          <a:p>
            <a:endParaRPr lang="en-US" sz="2800" b="1" dirty="0">
              <a:solidFill>
                <a:schemeClr val="tx1"/>
              </a:solidFill>
            </a:endParaRPr>
          </a:p>
          <a:p>
            <a:endParaRPr lang="en-US" sz="2800" b="1" dirty="0">
              <a:solidFill>
                <a:schemeClr val="tx1"/>
              </a:solidFill>
            </a:endParaRPr>
          </a:p>
          <a:p>
            <a:endParaRPr lang="en-US" sz="2800" b="1" dirty="0">
              <a:solidFill>
                <a:schemeClr val="tx1"/>
              </a:solidFill>
            </a:endParaRPr>
          </a:p>
          <a:p>
            <a:endParaRPr lang="en-US" sz="2800" b="1" dirty="0">
              <a:solidFill>
                <a:schemeClr val="tx1"/>
              </a:solidFill>
            </a:endParaRPr>
          </a:p>
          <a:p>
            <a:endParaRPr lang="en-US" sz="2800" b="1" dirty="0">
              <a:solidFill>
                <a:schemeClr val="tx1"/>
              </a:solidFill>
            </a:endParaRPr>
          </a:p>
          <a:p>
            <a:r>
              <a:rPr lang="en-US" sz="2600" b="1" dirty="0">
                <a:solidFill>
                  <a:schemeClr val="tx1"/>
                </a:solidFill>
              </a:rPr>
              <a:t>Each sub-topic can be a paragraph</a:t>
            </a:r>
          </a:p>
          <a:p>
            <a:r>
              <a:rPr lang="en-US" sz="2600" b="1" dirty="0">
                <a:solidFill>
                  <a:schemeClr val="tx1"/>
                </a:solidFill>
              </a:rPr>
              <a:t>You will struggle to write four paragraphs just about Justin Bieber </a:t>
            </a:r>
            <a:r>
              <a:rPr lang="en-US" sz="2600" b="1" i="1" dirty="0">
                <a:solidFill>
                  <a:schemeClr val="tx1"/>
                </a:solidFill>
              </a:rPr>
              <a:t>in general.</a:t>
            </a:r>
          </a:p>
          <a:p>
            <a:r>
              <a:rPr lang="en-US" sz="2800" b="1" dirty="0">
                <a:solidFill>
                  <a:schemeClr val="tx1"/>
                </a:solidFill>
              </a:rPr>
              <a:t>	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tx1"/>
                </a:solidFill>
              </a:rPr>
              <a:t>		</a:t>
            </a:r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63012" y="224335"/>
            <a:ext cx="11623936" cy="709116"/>
          </a:xfrm>
          <a:prstGeom prst="rect">
            <a:avLst/>
          </a:prstGeom>
          <a:solidFill>
            <a:srgbClr val="F5B9E8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i="1" dirty="0"/>
              <a:t>Planning Question 4</a:t>
            </a:r>
            <a:endParaRPr lang="en-GB" b="1" dirty="0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6224847" y="1878677"/>
            <a:ext cx="3724102" cy="267669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 flipV="1">
            <a:off x="6224846" y="1903617"/>
            <a:ext cx="3724103" cy="265175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1"/>
          <p:cNvSpPr txBox="1">
            <a:spLocks/>
          </p:cNvSpPr>
          <p:nvPr/>
        </p:nvSpPr>
        <p:spPr>
          <a:xfrm>
            <a:off x="7060731" y="2636738"/>
            <a:ext cx="2216273" cy="1185516"/>
          </a:xfrm>
          <a:prstGeom prst="rect">
            <a:avLst/>
          </a:prstGeom>
          <a:solidFill>
            <a:srgbClr val="F5B9E8"/>
          </a:solidFill>
          <a:ln w="3810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200" b="1" dirty="0">
                <a:latin typeface="Calibri body (Headings)"/>
              </a:rPr>
              <a:t>Justin Bieber</a:t>
            </a:r>
          </a:p>
        </p:txBody>
      </p:sp>
      <p:sp>
        <p:nvSpPr>
          <p:cNvPr id="19" name="Oval 18"/>
          <p:cNvSpPr/>
          <p:nvPr/>
        </p:nvSpPr>
        <p:spPr>
          <a:xfrm>
            <a:off x="5448300" y="1557037"/>
            <a:ext cx="1271593" cy="693160"/>
          </a:xfrm>
          <a:prstGeom prst="ellipse">
            <a:avLst/>
          </a:prstGeom>
          <a:solidFill>
            <a:srgbClr val="F5B9E8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dirty="0">
                <a:solidFill>
                  <a:schemeClr val="tx1"/>
                </a:solidFill>
              </a:rPr>
              <a:t>Music</a:t>
            </a:r>
          </a:p>
        </p:txBody>
      </p:sp>
      <p:sp>
        <p:nvSpPr>
          <p:cNvPr id="20" name="Oval 19"/>
          <p:cNvSpPr/>
          <p:nvPr/>
        </p:nvSpPr>
        <p:spPr>
          <a:xfrm>
            <a:off x="9277004" y="1431047"/>
            <a:ext cx="2123081" cy="693160"/>
          </a:xfrm>
          <a:prstGeom prst="ellipse">
            <a:avLst/>
          </a:prstGeom>
          <a:solidFill>
            <a:srgbClr val="F5B9E8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dirty="0">
                <a:solidFill>
                  <a:schemeClr val="tx1"/>
                </a:solidFill>
              </a:rPr>
              <a:t>Personality</a:t>
            </a:r>
          </a:p>
        </p:txBody>
      </p:sp>
      <p:sp>
        <p:nvSpPr>
          <p:cNvPr id="21" name="Oval 20"/>
          <p:cNvSpPr/>
          <p:nvPr/>
        </p:nvSpPr>
        <p:spPr>
          <a:xfrm>
            <a:off x="5198681" y="4294262"/>
            <a:ext cx="1752598" cy="693160"/>
          </a:xfrm>
          <a:prstGeom prst="ellipse">
            <a:avLst/>
          </a:prstGeom>
          <a:solidFill>
            <a:srgbClr val="F5B9E8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dirty="0">
                <a:solidFill>
                  <a:schemeClr val="tx1"/>
                </a:solidFill>
              </a:rPr>
              <a:t>Fashion Sense</a:t>
            </a:r>
          </a:p>
        </p:txBody>
      </p:sp>
      <p:sp>
        <p:nvSpPr>
          <p:cNvPr id="22" name="Oval 21"/>
          <p:cNvSpPr/>
          <p:nvPr/>
        </p:nvSpPr>
        <p:spPr>
          <a:xfrm>
            <a:off x="9456547" y="4294262"/>
            <a:ext cx="1943538" cy="867728"/>
          </a:xfrm>
          <a:prstGeom prst="ellipse">
            <a:avLst/>
          </a:prstGeom>
          <a:solidFill>
            <a:srgbClr val="F5B9E8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dirty="0">
                <a:solidFill>
                  <a:schemeClr val="tx1"/>
                </a:solidFill>
              </a:rPr>
              <a:t>Criminal Record</a:t>
            </a:r>
          </a:p>
        </p:txBody>
      </p:sp>
    </p:spTree>
    <p:extLst>
      <p:ext uri="{BB962C8B-B14F-4D97-AF65-F5344CB8AC3E}">
        <p14:creationId xmlns:p14="http://schemas.microsoft.com/office/powerpoint/2010/main" val="30011091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3012" y="1019175"/>
            <a:ext cx="11623936" cy="5702472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rtlCol="0" anchor="t"/>
          <a:lstStyle/>
          <a:p>
            <a:endParaRPr lang="en-US" sz="2800" b="1" dirty="0">
              <a:solidFill>
                <a:schemeClr val="tx1"/>
              </a:solidFill>
            </a:endParaRPr>
          </a:p>
          <a:p>
            <a:r>
              <a:rPr lang="en-US" sz="2800" b="1" dirty="0">
                <a:solidFill>
                  <a:schemeClr val="tx1"/>
                </a:solidFill>
              </a:rPr>
              <a:t>				   SOURCE A</a:t>
            </a:r>
          </a:p>
          <a:p>
            <a:endParaRPr lang="en-US" sz="2800" b="1" dirty="0">
              <a:solidFill>
                <a:schemeClr val="tx1"/>
              </a:solidFill>
            </a:endParaRPr>
          </a:p>
          <a:p>
            <a:r>
              <a:rPr lang="en-US" sz="2800" b="1" dirty="0">
                <a:solidFill>
                  <a:schemeClr val="tx1"/>
                </a:solidFill>
              </a:rPr>
              <a:t>			</a:t>
            </a:r>
          </a:p>
          <a:p>
            <a:endParaRPr lang="en-US" sz="2800" b="1" dirty="0">
              <a:solidFill>
                <a:schemeClr val="tx1"/>
              </a:solidFill>
            </a:endParaRPr>
          </a:p>
          <a:p>
            <a:endParaRPr lang="en-US" sz="2800" b="1" dirty="0">
              <a:solidFill>
                <a:schemeClr val="tx1"/>
              </a:solidFill>
            </a:endParaRPr>
          </a:p>
          <a:p>
            <a:endParaRPr lang="en-US" sz="2800" b="1" dirty="0">
              <a:solidFill>
                <a:schemeClr val="tx1"/>
              </a:solidFill>
            </a:endParaRPr>
          </a:p>
          <a:p>
            <a:endParaRPr lang="en-US" sz="2800" b="1" dirty="0">
              <a:solidFill>
                <a:schemeClr val="tx1"/>
              </a:solidFill>
            </a:endParaRPr>
          </a:p>
          <a:p>
            <a:endParaRPr lang="en-US" sz="2800" b="1" dirty="0">
              <a:solidFill>
                <a:schemeClr val="tx1"/>
              </a:solidFill>
            </a:endParaRPr>
          </a:p>
          <a:p>
            <a:endParaRPr lang="en-US" sz="2800" b="1" dirty="0">
              <a:solidFill>
                <a:schemeClr val="tx1"/>
              </a:solidFill>
            </a:endParaRPr>
          </a:p>
          <a:p>
            <a:endParaRPr lang="en-US" sz="2800" b="1" dirty="0">
              <a:solidFill>
                <a:schemeClr val="tx1"/>
              </a:solidFill>
            </a:endParaRPr>
          </a:p>
          <a:p>
            <a:endParaRPr lang="en-US" sz="2800" b="1" dirty="0">
              <a:solidFill>
                <a:schemeClr val="tx1"/>
              </a:solidFill>
            </a:endParaRPr>
          </a:p>
          <a:p>
            <a:endParaRPr lang="en-US" sz="2800" b="1" dirty="0">
              <a:solidFill>
                <a:schemeClr val="tx1"/>
              </a:solidFill>
            </a:endParaRPr>
          </a:p>
          <a:p>
            <a:endParaRPr lang="en-US" sz="2800" b="1" dirty="0">
              <a:solidFill>
                <a:schemeClr val="tx1"/>
              </a:solidFill>
            </a:endParaRPr>
          </a:p>
          <a:p>
            <a:r>
              <a:rPr lang="en-US" sz="2800" b="1" dirty="0">
                <a:solidFill>
                  <a:schemeClr val="tx1"/>
                </a:solidFill>
              </a:rPr>
              <a:t>   SOURCE B</a:t>
            </a:r>
          </a:p>
          <a:p>
            <a:endParaRPr lang="en-US" sz="2800" b="1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tx1"/>
                </a:solidFill>
              </a:rPr>
              <a:t>		</a:t>
            </a:r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63012" y="224335"/>
            <a:ext cx="11623936" cy="709116"/>
          </a:xfrm>
          <a:prstGeom prst="rect">
            <a:avLst/>
          </a:prstGeom>
          <a:solidFill>
            <a:srgbClr val="F5B9E8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i="1" dirty="0"/>
              <a:t>Planning Question 4 – Paragraph Plan</a:t>
            </a:r>
            <a:endParaRPr lang="en-GB" b="1" dirty="0"/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6060232" y="1209245"/>
            <a:ext cx="2789" cy="4833484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1797270" y="1887671"/>
            <a:ext cx="8525923" cy="14751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2712005" y="2063044"/>
            <a:ext cx="2191830" cy="761763"/>
          </a:xfrm>
          <a:prstGeom prst="rect">
            <a:avLst/>
          </a:prstGeom>
          <a:solidFill>
            <a:srgbClr val="F5B9E8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b="1" dirty="0">
                <a:solidFill>
                  <a:schemeClr val="tx1"/>
                </a:solidFill>
              </a:rPr>
              <a:t>Perspective 1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063522" y="2231012"/>
            <a:ext cx="2909032" cy="1227595"/>
          </a:xfrm>
          <a:prstGeom prst="rect">
            <a:avLst/>
          </a:prstGeom>
          <a:solidFill>
            <a:srgbClr val="F5B9E8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>
                <a:solidFill>
                  <a:schemeClr val="tx1"/>
                </a:solidFill>
              </a:rPr>
              <a:t>How does this </a:t>
            </a:r>
            <a:r>
              <a:rPr lang="en-GB" sz="2000" b="1" dirty="0">
                <a:solidFill>
                  <a:schemeClr val="tx1"/>
                </a:solidFill>
              </a:rPr>
              <a:t>perspective </a:t>
            </a:r>
            <a:r>
              <a:rPr lang="en-GB" sz="2000" dirty="0">
                <a:solidFill>
                  <a:schemeClr val="tx1"/>
                </a:solidFill>
              </a:rPr>
              <a:t>on a similar topic differ in Source B?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5607842" y="2901761"/>
            <a:ext cx="1420848" cy="86421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2696481" y="3428902"/>
            <a:ext cx="2911361" cy="1356788"/>
          </a:xfrm>
          <a:prstGeom prst="rect">
            <a:avLst/>
          </a:prstGeom>
          <a:solidFill>
            <a:srgbClr val="F5B9E8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>
                <a:solidFill>
                  <a:schemeClr val="tx1"/>
                </a:solidFill>
              </a:rPr>
              <a:t>What </a:t>
            </a:r>
            <a:r>
              <a:rPr lang="en-GB" sz="2000" b="1" dirty="0">
                <a:solidFill>
                  <a:schemeClr val="tx1"/>
                </a:solidFill>
              </a:rPr>
              <a:t>Language</a:t>
            </a:r>
            <a:r>
              <a:rPr lang="en-GB" sz="2000" dirty="0">
                <a:solidFill>
                  <a:schemeClr val="tx1"/>
                </a:solidFill>
              </a:rPr>
              <a:t> or </a:t>
            </a:r>
            <a:r>
              <a:rPr lang="en-GB" sz="2000" b="1" dirty="0">
                <a:solidFill>
                  <a:schemeClr val="tx1"/>
                </a:solidFill>
              </a:rPr>
              <a:t>Structural Feature </a:t>
            </a:r>
            <a:r>
              <a:rPr lang="en-GB" sz="2000" dirty="0">
                <a:solidFill>
                  <a:schemeClr val="tx1"/>
                </a:solidFill>
              </a:rPr>
              <a:t>shows most clearly what Writer A’s perspective is?</a:t>
            </a:r>
          </a:p>
        </p:txBody>
      </p:sp>
      <p:sp>
        <p:nvSpPr>
          <p:cNvPr id="29" name="Rectangle 28"/>
          <p:cNvSpPr/>
          <p:nvPr/>
        </p:nvSpPr>
        <p:spPr>
          <a:xfrm>
            <a:off x="7061193" y="4107296"/>
            <a:ext cx="2911361" cy="1356788"/>
          </a:xfrm>
          <a:prstGeom prst="rect">
            <a:avLst/>
          </a:prstGeom>
          <a:solidFill>
            <a:srgbClr val="F5B9E8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>
                <a:solidFill>
                  <a:schemeClr val="tx1"/>
                </a:solidFill>
              </a:rPr>
              <a:t>What </a:t>
            </a:r>
            <a:r>
              <a:rPr lang="en-GB" sz="2000" b="1" dirty="0">
                <a:solidFill>
                  <a:schemeClr val="tx1"/>
                </a:solidFill>
              </a:rPr>
              <a:t>Language</a:t>
            </a:r>
            <a:r>
              <a:rPr lang="en-GB" sz="2000" dirty="0">
                <a:solidFill>
                  <a:schemeClr val="tx1"/>
                </a:solidFill>
              </a:rPr>
              <a:t> or </a:t>
            </a:r>
            <a:r>
              <a:rPr lang="en-GB" sz="2000" b="1" dirty="0">
                <a:solidFill>
                  <a:schemeClr val="tx1"/>
                </a:solidFill>
              </a:rPr>
              <a:t>Structural Feature </a:t>
            </a:r>
            <a:r>
              <a:rPr lang="en-GB" sz="2000" dirty="0">
                <a:solidFill>
                  <a:schemeClr val="tx1"/>
                </a:solidFill>
              </a:rPr>
              <a:t>shows clearly what Writer B’s perspective is?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8516873" y="3458607"/>
            <a:ext cx="5862" cy="57182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>
            <a:off x="6442901" y="4723090"/>
            <a:ext cx="618292" cy="39248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7531435" y="5864917"/>
            <a:ext cx="3977337" cy="761763"/>
          </a:xfrm>
          <a:prstGeom prst="rect">
            <a:avLst/>
          </a:prstGeom>
          <a:solidFill>
            <a:srgbClr val="F5B9E8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chemeClr val="tx1"/>
                </a:solidFill>
              </a:rPr>
              <a:t>Now Repeat for </a:t>
            </a:r>
            <a:r>
              <a:rPr lang="en-GB" sz="2400" b="1" u="sng" dirty="0">
                <a:solidFill>
                  <a:schemeClr val="tx1"/>
                </a:solidFill>
              </a:rPr>
              <a:t>Perspective 2</a:t>
            </a:r>
          </a:p>
        </p:txBody>
      </p:sp>
      <p:cxnSp>
        <p:nvCxnSpPr>
          <p:cNvPr id="43" name="Straight Arrow Connector 42"/>
          <p:cNvCxnSpPr/>
          <p:nvPr/>
        </p:nvCxnSpPr>
        <p:spPr>
          <a:xfrm>
            <a:off x="3787437" y="2835563"/>
            <a:ext cx="5862" cy="57182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43"/>
          <p:cNvSpPr/>
          <p:nvPr/>
        </p:nvSpPr>
        <p:spPr>
          <a:xfrm>
            <a:off x="5182508" y="5052978"/>
            <a:ext cx="1755446" cy="1251551"/>
          </a:xfrm>
          <a:prstGeom prst="ellipse">
            <a:avLst/>
          </a:prstGeom>
          <a:solidFill>
            <a:srgbClr val="F5B9E8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Summarise differences</a:t>
            </a:r>
          </a:p>
        </p:txBody>
      </p:sp>
    </p:spTree>
    <p:extLst>
      <p:ext uri="{BB962C8B-B14F-4D97-AF65-F5344CB8AC3E}">
        <p14:creationId xmlns:p14="http://schemas.microsoft.com/office/powerpoint/2010/main" val="974268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21" grpId="0" animBg="1"/>
      <p:bldP spid="29" grpId="0" animBg="1"/>
      <p:bldP spid="34" grpId="0" animBg="1"/>
      <p:bldP spid="4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3012" y="1019175"/>
            <a:ext cx="11623936" cy="5702472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rtlCol="0" anchor="t"/>
          <a:lstStyle/>
          <a:p>
            <a:endParaRPr lang="en-US" sz="2800" b="1" dirty="0">
              <a:solidFill>
                <a:schemeClr val="tx1"/>
              </a:solidFill>
            </a:endParaRPr>
          </a:p>
          <a:p>
            <a:r>
              <a:rPr lang="en-US" sz="2800" b="1" dirty="0">
                <a:solidFill>
                  <a:schemeClr val="tx1"/>
                </a:solidFill>
              </a:rPr>
              <a:t>				   SOURCE A</a:t>
            </a:r>
          </a:p>
          <a:p>
            <a:endParaRPr lang="en-US" sz="2800" b="1" dirty="0">
              <a:solidFill>
                <a:schemeClr val="tx1"/>
              </a:solidFill>
            </a:endParaRPr>
          </a:p>
          <a:p>
            <a:r>
              <a:rPr lang="en-US" sz="2800" b="1" dirty="0">
                <a:solidFill>
                  <a:schemeClr val="tx1"/>
                </a:solidFill>
              </a:rPr>
              <a:t>			</a:t>
            </a:r>
          </a:p>
          <a:p>
            <a:endParaRPr lang="en-US" sz="2800" b="1" dirty="0">
              <a:solidFill>
                <a:schemeClr val="tx1"/>
              </a:solidFill>
            </a:endParaRPr>
          </a:p>
          <a:p>
            <a:endParaRPr lang="en-US" sz="2800" b="1" dirty="0">
              <a:solidFill>
                <a:schemeClr val="tx1"/>
              </a:solidFill>
            </a:endParaRPr>
          </a:p>
          <a:p>
            <a:endParaRPr lang="en-US" sz="2800" b="1" dirty="0">
              <a:solidFill>
                <a:schemeClr val="tx1"/>
              </a:solidFill>
            </a:endParaRPr>
          </a:p>
          <a:p>
            <a:endParaRPr lang="en-US" sz="2800" b="1" dirty="0">
              <a:solidFill>
                <a:schemeClr val="tx1"/>
              </a:solidFill>
            </a:endParaRPr>
          </a:p>
          <a:p>
            <a:endParaRPr lang="en-US" sz="2800" b="1" dirty="0">
              <a:solidFill>
                <a:schemeClr val="tx1"/>
              </a:solidFill>
            </a:endParaRPr>
          </a:p>
          <a:p>
            <a:endParaRPr lang="en-US" sz="2800" b="1" dirty="0">
              <a:solidFill>
                <a:schemeClr val="tx1"/>
              </a:solidFill>
            </a:endParaRPr>
          </a:p>
          <a:p>
            <a:endParaRPr lang="en-US" sz="2800" b="1" dirty="0">
              <a:solidFill>
                <a:schemeClr val="tx1"/>
              </a:solidFill>
            </a:endParaRPr>
          </a:p>
          <a:p>
            <a:endParaRPr lang="en-US" sz="2800" b="1" dirty="0">
              <a:solidFill>
                <a:schemeClr val="tx1"/>
              </a:solidFill>
            </a:endParaRPr>
          </a:p>
          <a:p>
            <a:endParaRPr lang="en-US" sz="2800" b="1" dirty="0">
              <a:solidFill>
                <a:schemeClr val="tx1"/>
              </a:solidFill>
            </a:endParaRPr>
          </a:p>
          <a:p>
            <a:endParaRPr lang="en-US" sz="2800" b="1" dirty="0">
              <a:solidFill>
                <a:schemeClr val="tx1"/>
              </a:solidFill>
            </a:endParaRPr>
          </a:p>
          <a:p>
            <a:r>
              <a:rPr lang="en-US" sz="2800" b="1" dirty="0">
                <a:solidFill>
                  <a:schemeClr val="tx1"/>
                </a:solidFill>
              </a:rPr>
              <a:t>   SOURCE B</a:t>
            </a:r>
          </a:p>
          <a:p>
            <a:endParaRPr lang="en-US" sz="2800" b="1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tx1"/>
                </a:solidFill>
              </a:rPr>
              <a:t>		</a:t>
            </a:r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63012" y="224335"/>
            <a:ext cx="11623936" cy="709116"/>
          </a:xfrm>
          <a:prstGeom prst="rect">
            <a:avLst/>
          </a:prstGeom>
          <a:solidFill>
            <a:srgbClr val="F5B9E8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i="1" dirty="0"/>
              <a:t>Planning Question 4 – Paragraph Plan – Justin Bieber’s </a:t>
            </a:r>
            <a:r>
              <a:rPr lang="en-GB" b="1" i="1" u="sng" dirty="0"/>
              <a:t>Music</a:t>
            </a:r>
            <a:endParaRPr lang="en-GB" b="1" u="sng" dirty="0"/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6060232" y="1209245"/>
            <a:ext cx="2789" cy="4833484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1797270" y="1887671"/>
            <a:ext cx="8525923" cy="14751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2511347" y="2060049"/>
            <a:ext cx="3096495" cy="761763"/>
          </a:xfrm>
          <a:prstGeom prst="rect">
            <a:avLst/>
          </a:prstGeom>
          <a:solidFill>
            <a:srgbClr val="F5B9E8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600" u="sng" dirty="0">
                <a:solidFill>
                  <a:schemeClr val="tx1"/>
                </a:solidFill>
              </a:rPr>
              <a:t>Hates</a:t>
            </a:r>
            <a:r>
              <a:rPr lang="en-GB" sz="2600" dirty="0">
                <a:solidFill>
                  <a:schemeClr val="tx1"/>
                </a:solidFill>
              </a:rPr>
              <a:t> Justin Bieber’s music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063522" y="2459930"/>
            <a:ext cx="2909032" cy="998677"/>
          </a:xfrm>
          <a:prstGeom prst="rect">
            <a:avLst/>
          </a:prstGeom>
          <a:solidFill>
            <a:srgbClr val="F5B9E8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600" u="sng" dirty="0">
                <a:solidFill>
                  <a:schemeClr val="tx1"/>
                </a:solidFill>
              </a:rPr>
              <a:t>Loves</a:t>
            </a:r>
            <a:r>
              <a:rPr lang="en-GB" sz="2600" dirty="0">
                <a:solidFill>
                  <a:schemeClr val="tx1"/>
                </a:solidFill>
              </a:rPr>
              <a:t> Justin Bieber’s music  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5607842" y="2901761"/>
            <a:ext cx="1420848" cy="86421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2494537" y="3428886"/>
            <a:ext cx="3130113" cy="1792027"/>
          </a:xfrm>
          <a:prstGeom prst="rect">
            <a:avLst/>
          </a:prstGeom>
          <a:solidFill>
            <a:srgbClr val="F5B9E8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>
                <a:solidFill>
                  <a:schemeClr val="tx1"/>
                </a:solidFill>
              </a:rPr>
              <a:t>We can see from his use of the words ‘terrible,’ ‘abysmal’ and ‘cacophony’ in a list of three that Writer A has a negative perspective on Bieber’s music.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8516873" y="3458607"/>
            <a:ext cx="5862" cy="57182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>
            <a:off x="5607842" y="4542503"/>
            <a:ext cx="1476962" cy="86849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7952546" y="6042729"/>
            <a:ext cx="4118822" cy="751669"/>
          </a:xfrm>
          <a:prstGeom prst="rect">
            <a:avLst/>
          </a:prstGeom>
          <a:solidFill>
            <a:srgbClr val="F5B9E8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>
                <a:solidFill>
                  <a:schemeClr val="tx1"/>
                </a:solidFill>
              </a:rPr>
              <a:t>Now repeat in a new paragraph for another topic; e.g., his </a:t>
            </a:r>
            <a:r>
              <a:rPr lang="en-GB" sz="2000" b="1" dirty="0">
                <a:solidFill>
                  <a:schemeClr val="tx1"/>
                </a:solidFill>
              </a:rPr>
              <a:t>personality</a:t>
            </a:r>
            <a:r>
              <a:rPr lang="en-GB" sz="2000" dirty="0">
                <a:solidFill>
                  <a:schemeClr val="tx1"/>
                </a:solidFill>
              </a:rPr>
              <a:t>.</a:t>
            </a:r>
            <a:endParaRPr lang="en-GB" sz="2000" b="1" u="sng" dirty="0">
              <a:solidFill>
                <a:schemeClr val="tx1"/>
              </a:solidFill>
            </a:endParaRPr>
          </a:p>
        </p:txBody>
      </p:sp>
      <p:cxnSp>
        <p:nvCxnSpPr>
          <p:cNvPr id="43" name="Straight Arrow Connector 42"/>
          <p:cNvCxnSpPr/>
          <p:nvPr/>
        </p:nvCxnSpPr>
        <p:spPr>
          <a:xfrm>
            <a:off x="3787437" y="2835563"/>
            <a:ext cx="5862" cy="57182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43"/>
          <p:cNvSpPr/>
          <p:nvPr/>
        </p:nvSpPr>
        <p:spPr>
          <a:xfrm>
            <a:off x="4023223" y="5439047"/>
            <a:ext cx="2885693" cy="1151110"/>
          </a:xfrm>
          <a:prstGeom prst="ellipse">
            <a:avLst/>
          </a:prstGeom>
          <a:solidFill>
            <a:srgbClr val="F5B9E8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Their perspectives on his music are </a:t>
            </a:r>
            <a:r>
              <a:rPr lang="en-GB" u="sng" dirty="0">
                <a:solidFill>
                  <a:schemeClr val="tx1"/>
                </a:solidFill>
              </a:rPr>
              <a:t>opposed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82" y="1297248"/>
            <a:ext cx="1657631" cy="174618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7217" y="1309737"/>
            <a:ext cx="2187998" cy="153507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9" name="Rectangle 28"/>
          <p:cNvSpPr/>
          <p:nvPr/>
        </p:nvSpPr>
        <p:spPr>
          <a:xfrm>
            <a:off x="7061193" y="4107296"/>
            <a:ext cx="2911361" cy="1840466"/>
          </a:xfrm>
          <a:prstGeom prst="rect">
            <a:avLst/>
          </a:prstGeom>
          <a:solidFill>
            <a:srgbClr val="F5B9E8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>
                <a:solidFill>
                  <a:schemeClr val="tx1"/>
                </a:solidFill>
              </a:rPr>
              <a:t>Writer B’s use of the adjective ‘delicious’ in a short, single-word sentence clearly shows her positive perspective on Bieber’s music.</a:t>
            </a:r>
          </a:p>
        </p:txBody>
      </p:sp>
    </p:spTree>
    <p:extLst>
      <p:ext uri="{BB962C8B-B14F-4D97-AF65-F5344CB8AC3E}">
        <p14:creationId xmlns:p14="http://schemas.microsoft.com/office/powerpoint/2010/main" val="2499276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21" grpId="0" animBg="1"/>
      <p:bldP spid="34" grpId="0" animBg="1"/>
      <p:bldP spid="44" grpId="0" animBg="1"/>
      <p:bldP spid="2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339</Words>
  <Application>Microsoft Office PowerPoint</Application>
  <PresentationFormat>Widescreen</PresentationFormat>
  <Paragraphs>85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body (Headings)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Moore, Anna</dc:creator>
  <cp:lastModifiedBy>Moore, Anna</cp:lastModifiedBy>
  <cp:revision>1</cp:revision>
  <dcterms:created xsi:type="dcterms:W3CDTF">2020-05-06T11:56:16Z</dcterms:created>
  <dcterms:modified xsi:type="dcterms:W3CDTF">2020-05-06T11:57:36Z</dcterms:modified>
</cp:coreProperties>
</file>